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/>
    <p:restoredTop sz="94715"/>
  </p:normalViewPr>
  <p:slideViewPr>
    <p:cSldViewPr snapToGrid="0" snapToObjects="1">
      <p:cViewPr varScale="1">
        <p:scale>
          <a:sx n="121" d="100"/>
          <a:sy n="121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2248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4DDB4-0A07-6C43-8EBE-84CDAF47C657}" type="doc">
      <dgm:prSet loTypeId="urn:microsoft.com/office/officeart/2005/8/layout/radial6" loCatId="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l-GR"/>
        </a:p>
      </dgm:t>
    </dgm:pt>
    <dgm:pt modelId="{C9A9A4C4-E434-2B47-B8E9-E9C653A7CF48}">
      <dgm:prSet phldrT="[Κείμενο]"/>
      <dgm:spPr/>
      <dgm:t>
        <a:bodyPr/>
        <a:lstStyle/>
        <a:p>
          <a:r>
            <a:rPr lang="el-GR" dirty="0" smtClean="0"/>
            <a:t>Βαρύτητα</a:t>
          </a:r>
          <a:endParaRPr lang="el-GR" dirty="0"/>
        </a:p>
      </dgm:t>
    </dgm:pt>
    <dgm:pt modelId="{BDAA0E0E-9F1E-7545-89E5-4AE2C22EEFA5}" type="parTrans" cxnId="{C0F654A8-5C0C-C042-A2B1-D7A98CB64B07}">
      <dgm:prSet/>
      <dgm:spPr/>
      <dgm:t>
        <a:bodyPr/>
        <a:lstStyle/>
        <a:p>
          <a:endParaRPr lang="el-GR"/>
        </a:p>
      </dgm:t>
    </dgm:pt>
    <dgm:pt modelId="{968037F8-DAAF-CA41-BB4B-E9C50F87B5BF}" type="sibTrans" cxnId="{C0F654A8-5C0C-C042-A2B1-D7A98CB64B07}">
      <dgm:prSet/>
      <dgm:spPr/>
      <dgm:t>
        <a:bodyPr/>
        <a:lstStyle/>
        <a:p>
          <a:endParaRPr lang="el-GR"/>
        </a:p>
      </dgm:t>
    </dgm:pt>
    <dgm:pt modelId="{52EF60FB-40F1-4B4D-B6C3-2F3D809806EE}">
      <dgm:prSet phldrT="[Κείμενο]" custT="1"/>
      <dgm:spPr/>
      <dgm:t>
        <a:bodyPr/>
        <a:lstStyle/>
        <a:p>
          <a:r>
            <a:rPr lang="el-GR" sz="2400" dirty="0" smtClean="0"/>
            <a:t>Διατηρεί το φεγγάρι σε τροχιά</a:t>
          </a:r>
          <a:endParaRPr lang="el-GR" sz="2400" dirty="0"/>
        </a:p>
      </dgm:t>
    </dgm:pt>
    <dgm:pt modelId="{F4B7AA65-7710-FD4D-B765-1E80EE7C6342}" type="parTrans" cxnId="{4EB94DC4-0FC2-0542-91ED-FD487F82E45C}">
      <dgm:prSet/>
      <dgm:spPr/>
      <dgm:t>
        <a:bodyPr/>
        <a:lstStyle/>
        <a:p>
          <a:endParaRPr lang="el-GR"/>
        </a:p>
      </dgm:t>
    </dgm:pt>
    <dgm:pt modelId="{68E16412-D32A-D346-A163-DCE80A6E6FD5}" type="sibTrans" cxnId="{4EB94DC4-0FC2-0542-91ED-FD487F82E45C}">
      <dgm:prSet/>
      <dgm:spPr/>
      <dgm:t>
        <a:bodyPr/>
        <a:lstStyle/>
        <a:p>
          <a:endParaRPr lang="el-GR"/>
        </a:p>
      </dgm:t>
    </dgm:pt>
    <dgm:pt modelId="{86F8CEF4-B006-B24B-BBED-C06779355071}">
      <dgm:prSet phldrT="[Κείμενο]" custT="1"/>
      <dgm:spPr>
        <a:gradFill rotWithShape="0"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50000"/>
              </a:schemeClr>
            </a:gs>
          </a:gsLst>
        </a:gradFill>
      </dgm:spPr>
      <dgm:t>
        <a:bodyPr/>
        <a:lstStyle/>
        <a:p>
          <a:r>
            <a:rPr lang="el-GR" sz="2400" dirty="0" smtClean="0"/>
            <a:t>Ελέγχει τον κόσμο μας</a:t>
          </a:r>
          <a:endParaRPr lang="el-GR" sz="2400" dirty="0"/>
        </a:p>
      </dgm:t>
    </dgm:pt>
    <dgm:pt modelId="{8748DD07-AE47-6F4B-A86F-899A00D06D90}" type="parTrans" cxnId="{C636A2E1-9600-7245-BDF0-2EDE1334E34A}">
      <dgm:prSet/>
      <dgm:spPr/>
      <dgm:t>
        <a:bodyPr/>
        <a:lstStyle/>
        <a:p>
          <a:endParaRPr lang="el-GR"/>
        </a:p>
      </dgm:t>
    </dgm:pt>
    <dgm:pt modelId="{935F9D43-8FE0-914E-A8E2-B98EB8FE3EFD}" type="sibTrans" cxnId="{C636A2E1-9600-7245-BDF0-2EDE1334E34A}">
      <dgm:prSet/>
      <dgm:spPr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lumMod val="75000"/>
              </a:schemeClr>
            </a:gs>
            <a:gs pos="100000">
              <a:schemeClr val="accent6">
                <a:lumMod val="50000"/>
              </a:schemeClr>
            </a:gs>
          </a:gsLst>
        </a:gradFill>
      </dgm:spPr>
      <dgm:t>
        <a:bodyPr/>
        <a:lstStyle/>
        <a:p>
          <a:endParaRPr lang="el-GR"/>
        </a:p>
      </dgm:t>
    </dgm:pt>
    <dgm:pt modelId="{79323FF9-403B-A042-8F72-83C378BCB52C}">
      <dgm:prSet phldrT="[Κείμενο]" custT="1"/>
      <dgm:spPr/>
      <dgm:t>
        <a:bodyPr/>
        <a:lstStyle/>
        <a:p>
          <a:r>
            <a:rPr lang="el-GR" sz="2400" dirty="0" smtClean="0"/>
            <a:t>Σταθερότητα των γαλαξιών</a:t>
          </a:r>
          <a:endParaRPr lang="el-GR" sz="2400" dirty="0"/>
        </a:p>
      </dgm:t>
    </dgm:pt>
    <dgm:pt modelId="{A2DD42FA-8CB1-9445-9DF9-C2DEB0948DCB}" type="parTrans" cxnId="{AD82A61D-E5DA-E14C-8829-B2A5F6B60F2C}">
      <dgm:prSet/>
      <dgm:spPr/>
      <dgm:t>
        <a:bodyPr/>
        <a:lstStyle/>
        <a:p>
          <a:endParaRPr lang="el-GR"/>
        </a:p>
      </dgm:t>
    </dgm:pt>
    <dgm:pt modelId="{720AF085-D996-A949-8604-EE3143C503FB}" type="sibTrans" cxnId="{AD82A61D-E5DA-E14C-8829-B2A5F6B60F2C}">
      <dgm:prSet/>
      <dgm:spPr/>
      <dgm:t>
        <a:bodyPr/>
        <a:lstStyle/>
        <a:p>
          <a:endParaRPr lang="el-GR"/>
        </a:p>
      </dgm:t>
    </dgm:pt>
    <dgm:pt modelId="{7C3AA8AE-84C2-2A4F-B076-AF2B1592AAFD}">
      <dgm:prSet phldrT="[Κείμενο]" custT="1"/>
      <dgm:spPr/>
      <dgm:t>
        <a:bodyPr/>
        <a:lstStyle/>
        <a:p>
          <a:r>
            <a:rPr lang="el-GR" sz="2400" dirty="0" smtClean="0"/>
            <a:t>Μας κρατάει στο έδαφος</a:t>
          </a:r>
          <a:endParaRPr lang="el-GR" sz="2400" dirty="0"/>
        </a:p>
      </dgm:t>
    </dgm:pt>
    <dgm:pt modelId="{0C3E01EC-81D3-9649-A0A8-BAAE650C4F11}" type="sibTrans" cxnId="{BC72924F-078C-7146-B35C-36DBA1BFAB28}">
      <dgm:prSet/>
      <dgm:spPr/>
      <dgm:t>
        <a:bodyPr/>
        <a:lstStyle/>
        <a:p>
          <a:endParaRPr lang="el-GR"/>
        </a:p>
      </dgm:t>
    </dgm:pt>
    <dgm:pt modelId="{0FE374F1-7FB9-C74B-874D-BFA4AFB0320E}" type="parTrans" cxnId="{BC72924F-078C-7146-B35C-36DBA1BFAB28}">
      <dgm:prSet/>
      <dgm:spPr/>
      <dgm:t>
        <a:bodyPr/>
        <a:lstStyle/>
        <a:p>
          <a:endParaRPr lang="el-GR"/>
        </a:p>
      </dgm:t>
    </dgm:pt>
    <dgm:pt modelId="{A6F5DA3C-D70D-ED40-B48C-639142D7F68E}" type="pres">
      <dgm:prSet presAssocID="{40D4DDB4-0A07-6C43-8EBE-84CDAF47C65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5D9A3689-DAE7-BB4B-8791-6BEFFB321EE1}" type="pres">
      <dgm:prSet presAssocID="{C9A9A4C4-E434-2B47-B8E9-E9C653A7CF48}" presName="centerShape" presStyleLbl="node0" presStyleIdx="0" presStyleCnt="1" custScaleX="118053" custScaleY="119365"/>
      <dgm:spPr/>
      <dgm:t>
        <a:bodyPr/>
        <a:lstStyle/>
        <a:p>
          <a:endParaRPr lang="el-GR"/>
        </a:p>
      </dgm:t>
    </dgm:pt>
    <dgm:pt modelId="{2E0BCEA6-63E1-3145-A2C7-19F92171BB92}" type="pres">
      <dgm:prSet presAssocID="{7C3AA8AE-84C2-2A4F-B076-AF2B1592AAFD}" presName="node" presStyleLbl="node1" presStyleIdx="0" presStyleCnt="4" custScaleX="141051" custScaleY="13500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0B0069D-7233-7E49-97DF-21916E22C906}" type="pres">
      <dgm:prSet presAssocID="{7C3AA8AE-84C2-2A4F-B076-AF2B1592AAFD}" presName="dummy" presStyleCnt="0"/>
      <dgm:spPr/>
    </dgm:pt>
    <dgm:pt modelId="{FB498554-E131-394A-B386-6DB8E5F6C105}" type="pres">
      <dgm:prSet presAssocID="{0C3E01EC-81D3-9649-A0A8-BAAE650C4F11}" presName="sibTrans" presStyleLbl="sibTrans2D1" presStyleIdx="0" presStyleCnt="4"/>
      <dgm:spPr/>
      <dgm:t>
        <a:bodyPr/>
        <a:lstStyle/>
        <a:p>
          <a:endParaRPr lang="el-GR"/>
        </a:p>
      </dgm:t>
    </dgm:pt>
    <dgm:pt modelId="{9A37A39F-DB09-BC4A-8EC7-204359F686DB}" type="pres">
      <dgm:prSet presAssocID="{52EF60FB-40F1-4B4D-B6C3-2F3D809806EE}" presName="node" presStyleLbl="node1" presStyleIdx="1" presStyleCnt="4" custScaleX="141051" custScaleY="13500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9B4F141-6714-3643-B920-B79916A389EE}" type="pres">
      <dgm:prSet presAssocID="{52EF60FB-40F1-4B4D-B6C3-2F3D809806EE}" presName="dummy" presStyleCnt="0"/>
      <dgm:spPr/>
    </dgm:pt>
    <dgm:pt modelId="{32FE5892-C7A8-9445-9D5D-F45124CE901A}" type="pres">
      <dgm:prSet presAssocID="{68E16412-D32A-D346-A163-DCE80A6E6FD5}" presName="sibTrans" presStyleLbl="sibTrans2D1" presStyleIdx="1" presStyleCnt="4"/>
      <dgm:spPr/>
      <dgm:t>
        <a:bodyPr/>
        <a:lstStyle/>
        <a:p>
          <a:endParaRPr lang="el-GR"/>
        </a:p>
      </dgm:t>
    </dgm:pt>
    <dgm:pt modelId="{EAB126C2-111A-334C-A3AE-1F4326C2DFFE}" type="pres">
      <dgm:prSet presAssocID="{86F8CEF4-B006-B24B-BBED-C06779355071}" presName="node" presStyleLbl="node1" presStyleIdx="2" presStyleCnt="4" custScaleX="141051" custScaleY="13500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BB5AE6A-10CF-664A-AB5A-201038E6CB28}" type="pres">
      <dgm:prSet presAssocID="{86F8CEF4-B006-B24B-BBED-C06779355071}" presName="dummy" presStyleCnt="0"/>
      <dgm:spPr/>
    </dgm:pt>
    <dgm:pt modelId="{AE3FF9BB-4F82-5B4F-879C-1E9A92802043}" type="pres">
      <dgm:prSet presAssocID="{935F9D43-8FE0-914E-A8E2-B98EB8FE3EFD}" presName="sibTrans" presStyleLbl="sibTrans2D1" presStyleIdx="2" presStyleCnt="4"/>
      <dgm:spPr/>
      <dgm:t>
        <a:bodyPr/>
        <a:lstStyle/>
        <a:p>
          <a:endParaRPr lang="el-GR"/>
        </a:p>
      </dgm:t>
    </dgm:pt>
    <dgm:pt modelId="{E1B5EAEE-F3FB-E44A-B57D-EB0B05109224}" type="pres">
      <dgm:prSet presAssocID="{79323FF9-403B-A042-8F72-83C378BCB52C}" presName="node" presStyleLbl="node1" presStyleIdx="3" presStyleCnt="4" custScaleX="141051" custScaleY="13500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2AF5012-0B3E-044B-9677-A3289BC99A54}" type="pres">
      <dgm:prSet presAssocID="{79323FF9-403B-A042-8F72-83C378BCB52C}" presName="dummy" presStyleCnt="0"/>
      <dgm:spPr/>
    </dgm:pt>
    <dgm:pt modelId="{B1B67CDA-4A2E-0E45-AAA8-1ABF832BD8F8}" type="pres">
      <dgm:prSet presAssocID="{720AF085-D996-A949-8604-EE3143C503FB}" presName="sibTrans" presStyleLbl="sibTrans2D1" presStyleIdx="3" presStyleCnt="4"/>
      <dgm:spPr/>
      <dgm:t>
        <a:bodyPr/>
        <a:lstStyle/>
        <a:p>
          <a:endParaRPr lang="el-GR"/>
        </a:p>
      </dgm:t>
    </dgm:pt>
  </dgm:ptLst>
  <dgm:cxnLst>
    <dgm:cxn modelId="{9907B96A-BD24-7A43-8EDB-ED6971303B70}" type="presOf" srcId="{C9A9A4C4-E434-2B47-B8E9-E9C653A7CF48}" destId="{5D9A3689-DAE7-BB4B-8791-6BEFFB321EE1}" srcOrd="0" destOrd="0" presId="urn:microsoft.com/office/officeart/2005/8/layout/radial6"/>
    <dgm:cxn modelId="{400C27C8-E024-F24F-9551-66BEC8CA28F4}" type="presOf" srcId="{7C3AA8AE-84C2-2A4F-B076-AF2B1592AAFD}" destId="{2E0BCEA6-63E1-3145-A2C7-19F92171BB92}" srcOrd="0" destOrd="0" presId="urn:microsoft.com/office/officeart/2005/8/layout/radial6"/>
    <dgm:cxn modelId="{C0F654A8-5C0C-C042-A2B1-D7A98CB64B07}" srcId="{40D4DDB4-0A07-6C43-8EBE-84CDAF47C657}" destId="{C9A9A4C4-E434-2B47-B8E9-E9C653A7CF48}" srcOrd="0" destOrd="0" parTransId="{BDAA0E0E-9F1E-7545-89E5-4AE2C22EEFA5}" sibTransId="{968037F8-DAAF-CA41-BB4B-E9C50F87B5BF}"/>
    <dgm:cxn modelId="{E0FB6EA1-9787-6348-8DF7-2D7201BC5546}" type="presOf" srcId="{0C3E01EC-81D3-9649-A0A8-BAAE650C4F11}" destId="{FB498554-E131-394A-B386-6DB8E5F6C105}" srcOrd="0" destOrd="0" presId="urn:microsoft.com/office/officeart/2005/8/layout/radial6"/>
    <dgm:cxn modelId="{901E8342-CEC7-6747-AB44-E4CACB547874}" type="presOf" srcId="{935F9D43-8FE0-914E-A8E2-B98EB8FE3EFD}" destId="{AE3FF9BB-4F82-5B4F-879C-1E9A92802043}" srcOrd="0" destOrd="0" presId="urn:microsoft.com/office/officeart/2005/8/layout/radial6"/>
    <dgm:cxn modelId="{5FEDA377-BFC3-1645-A3F9-78E3C62DD8C7}" type="presOf" srcId="{40D4DDB4-0A07-6C43-8EBE-84CDAF47C657}" destId="{A6F5DA3C-D70D-ED40-B48C-639142D7F68E}" srcOrd="0" destOrd="0" presId="urn:microsoft.com/office/officeart/2005/8/layout/radial6"/>
    <dgm:cxn modelId="{416DBF95-3435-BA44-B64F-7F7AA15DD59F}" type="presOf" srcId="{720AF085-D996-A949-8604-EE3143C503FB}" destId="{B1B67CDA-4A2E-0E45-AAA8-1ABF832BD8F8}" srcOrd="0" destOrd="0" presId="urn:microsoft.com/office/officeart/2005/8/layout/radial6"/>
    <dgm:cxn modelId="{3AEED911-A3B2-1945-855D-7525909C9079}" type="presOf" srcId="{79323FF9-403B-A042-8F72-83C378BCB52C}" destId="{E1B5EAEE-F3FB-E44A-B57D-EB0B05109224}" srcOrd="0" destOrd="0" presId="urn:microsoft.com/office/officeart/2005/8/layout/radial6"/>
    <dgm:cxn modelId="{928C5449-60D9-9C40-B928-BB07FBB110E3}" type="presOf" srcId="{86F8CEF4-B006-B24B-BBED-C06779355071}" destId="{EAB126C2-111A-334C-A3AE-1F4326C2DFFE}" srcOrd="0" destOrd="0" presId="urn:microsoft.com/office/officeart/2005/8/layout/radial6"/>
    <dgm:cxn modelId="{BC72924F-078C-7146-B35C-36DBA1BFAB28}" srcId="{C9A9A4C4-E434-2B47-B8E9-E9C653A7CF48}" destId="{7C3AA8AE-84C2-2A4F-B076-AF2B1592AAFD}" srcOrd="0" destOrd="0" parTransId="{0FE374F1-7FB9-C74B-874D-BFA4AFB0320E}" sibTransId="{0C3E01EC-81D3-9649-A0A8-BAAE650C4F11}"/>
    <dgm:cxn modelId="{4EB94DC4-0FC2-0542-91ED-FD487F82E45C}" srcId="{C9A9A4C4-E434-2B47-B8E9-E9C653A7CF48}" destId="{52EF60FB-40F1-4B4D-B6C3-2F3D809806EE}" srcOrd="1" destOrd="0" parTransId="{F4B7AA65-7710-FD4D-B765-1E80EE7C6342}" sibTransId="{68E16412-D32A-D346-A163-DCE80A6E6FD5}"/>
    <dgm:cxn modelId="{458098CE-186C-A74E-8D08-721FD5CFAD48}" type="presOf" srcId="{52EF60FB-40F1-4B4D-B6C3-2F3D809806EE}" destId="{9A37A39F-DB09-BC4A-8EC7-204359F686DB}" srcOrd="0" destOrd="0" presId="urn:microsoft.com/office/officeart/2005/8/layout/radial6"/>
    <dgm:cxn modelId="{AD82A61D-E5DA-E14C-8829-B2A5F6B60F2C}" srcId="{C9A9A4C4-E434-2B47-B8E9-E9C653A7CF48}" destId="{79323FF9-403B-A042-8F72-83C378BCB52C}" srcOrd="3" destOrd="0" parTransId="{A2DD42FA-8CB1-9445-9DF9-C2DEB0948DCB}" sibTransId="{720AF085-D996-A949-8604-EE3143C503FB}"/>
    <dgm:cxn modelId="{CD7C5819-9DF6-6D46-9924-1CDE7D41F2A3}" type="presOf" srcId="{68E16412-D32A-D346-A163-DCE80A6E6FD5}" destId="{32FE5892-C7A8-9445-9D5D-F45124CE901A}" srcOrd="0" destOrd="0" presId="urn:microsoft.com/office/officeart/2005/8/layout/radial6"/>
    <dgm:cxn modelId="{C636A2E1-9600-7245-BDF0-2EDE1334E34A}" srcId="{C9A9A4C4-E434-2B47-B8E9-E9C653A7CF48}" destId="{86F8CEF4-B006-B24B-BBED-C06779355071}" srcOrd="2" destOrd="0" parTransId="{8748DD07-AE47-6F4B-A86F-899A00D06D90}" sibTransId="{935F9D43-8FE0-914E-A8E2-B98EB8FE3EFD}"/>
    <dgm:cxn modelId="{3D34F018-B058-9E45-B205-A1ABFBC7C4C3}" type="presParOf" srcId="{A6F5DA3C-D70D-ED40-B48C-639142D7F68E}" destId="{5D9A3689-DAE7-BB4B-8791-6BEFFB321EE1}" srcOrd="0" destOrd="0" presId="urn:microsoft.com/office/officeart/2005/8/layout/radial6"/>
    <dgm:cxn modelId="{ED12B168-BA4D-1A4E-81D6-92B5831F545E}" type="presParOf" srcId="{A6F5DA3C-D70D-ED40-B48C-639142D7F68E}" destId="{2E0BCEA6-63E1-3145-A2C7-19F92171BB92}" srcOrd="1" destOrd="0" presId="urn:microsoft.com/office/officeart/2005/8/layout/radial6"/>
    <dgm:cxn modelId="{C3147EB0-2C56-0148-97E2-AFA94809212B}" type="presParOf" srcId="{A6F5DA3C-D70D-ED40-B48C-639142D7F68E}" destId="{30B0069D-7233-7E49-97DF-21916E22C906}" srcOrd="2" destOrd="0" presId="urn:microsoft.com/office/officeart/2005/8/layout/radial6"/>
    <dgm:cxn modelId="{93059F23-19BF-9B40-9E1D-CDB4AF13F7A9}" type="presParOf" srcId="{A6F5DA3C-D70D-ED40-B48C-639142D7F68E}" destId="{FB498554-E131-394A-B386-6DB8E5F6C105}" srcOrd="3" destOrd="0" presId="urn:microsoft.com/office/officeart/2005/8/layout/radial6"/>
    <dgm:cxn modelId="{859B8326-7BED-5F4E-995F-1AAC10B7A233}" type="presParOf" srcId="{A6F5DA3C-D70D-ED40-B48C-639142D7F68E}" destId="{9A37A39F-DB09-BC4A-8EC7-204359F686DB}" srcOrd="4" destOrd="0" presId="urn:microsoft.com/office/officeart/2005/8/layout/radial6"/>
    <dgm:cxn modelId="{3DA4AA21-31A2-7249-81C7-6EF062C12E78}" type="presParOf" srcId="{A6F5DA3C-D70D-ED40-B48C-639142D7F68E}" destId="{B9B4F141-6714-3643-B920-B79916A389EE}" srcOrd="5" destOrd="0" presId="urn:microsoft.com/office/officeart/2005/8/layout/radial6"/>
    <dgm:cxn modelId="{71CEB832-4D65-D14E-9D10-3B5D3647B985}" type="presParOf" srcId="{A6F5DA3C-D70D-ED40-B48C-639142D7F68E}" destId="{32FE5892-C7A8-9445-9D5D-F45124CE901A}" srcOrd="6" destOrd="0" presId="urn:microsoft.com/office/officeart/2005/8/layout/radial6"/>
    <dgm:cxn modelId="{2564890C-42BE-0240-BBB4-BFD72C3C3D35}" type="presParOf" srcId="{A6F5DA3C-D70D-ED40-B48C-639142D7F68E}" destId="{EAB126C2-111A-334C-A3AE-1F4326C2DFFE}" srcOrd="7" destOrd="0" presId="urn:microsoft.com/office/officeart/2005/8/layout/radial6"/>
    <dgm:cxn modelId="{CAA76E67-50D2-CF4E-AEAB-7BDFC13E1FC6}" type="presParOf" srcId="{A6F5DA3C-D70D-ED40-B48C-639142D7F68E}" destId="{ABB5AE6A-10CF-664A-AB5A-201038E6CB28}" srcOrd="8" destOrd="0" presId="urn:microsoft.com/office/officeart/2005/8/layout/radial6"/>
    <dgm:cxn modelId="{45A2E65C-C01C-1044-B38F-F91774C9A5AF}" type="presParOf" srcId="{A6F5DA3C-D70D-ED40-B48C-639142D7F68E}" destId="{AE3FF9BB-4F82-5B4F-879C-1E9A92802043}" srcOrd="9" destOrd="0" presId="urn:microsoft.com/office/officeart/2005/8/layout/radial6"/>
    <dgm:cxn modelId="{33E0F8A7-1DA3-F142-991F-56E9C19E0025}" type="presParOf" srcId="{A6F5DA3C-D70D-ED40-B48C-639142D7F68E}" destId="{E1B5EAEE-F3FB-E44A-B57D-EB0B05109224}" srcOrd="10" destOrd="0" presId="urn:microsoft.com/office/officeart/2005/8/layout/radial6"/>
    <dgm:cxn modelId="{0CBD6291-6765-B34C-BD91-AB3A2CEDBB8E}" type="presParOf" srcId="{A6F5DA3C-D70D-ED40-B48C-639142D7F68E}" destId="{32AF5012-0B3E-044B-9677-A3289BC99A54}" srcOrd="11" destOrd="0" presId="urn:microsoft.com/office/officeart/2005/8/layout/radial6"/>
    <dgm:cxn modelId="{9ED02945-88CF-7B4D-9F69-4803FC63BF05}" type="presParOf" srcId="{A6F5DA3C-D70D-ED40-B48C-639142D7F68E}" destId="{B1B67CDA-4A2E-0E45-AAA8-1ABF832BD8F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B67CDA-4A2E-0E45-AAA8-1ABF832BD8F8}">
      <dsp:nvSpPr>
        <dsp:cNvPr id="0" name=""/>
        <dsp:cNvSpPr/>
      </dsp:nvSpPr>
      <dsp:spPr>
        <a:xfrm>
          <a:off x="1293881" y="670787"/>
          <a:ext cx="4470262" cy="4470262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3FF9BB-4F82-5B4F-879C-1E9A92802043}">
      <dsp:nvSpPr>
        <dsp:cNvPr id="0" name=""/>
        <dsp:cNvSpPr/>
      </dsp:nvSpPr>
      <dsp:spPr>
        <a:xfrm>
          <a:off x="1293881" y="670787"/>
          <a:ext cx="4470262" cy="4470262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lumMod val="75000"/>
              </a:schemeClr>
            </a:gs>
            <a:gs pos="100000">
              <a:schemeClr val="accent6">
                <a:lumMod val="5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FE5892-C7A8-9445-9D5D-F45124CE901A}">
      <dsp:nvSpPr>
        <dsp:cNvPr id="0" name=""/>
        <dsp:cNvSpPr/>
      </dsp:nvSpPr>
      <dsp:spPr>
        <a:xfrm>
          <a:off x="1293881" y="670787"/>
          <a:ext cx="4470262" cy="4470262"/>
        </a:xfrm>
        <a:prstGeom prst="blockArc">
          <a:avLst>
            <a:gd name="adj1" fmla="val 0"/>
            <a:gd name="adj2" fmla="val 5400000"/>
            <a:gd name="adj3" fmla="val 463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498554-E131-394A-B386-6DB8E5F6C105}">
      <dsp:nvSpPr>
        <dsp:cNvPr id="0" name=""/>
        <dsp:cNvSpPr/>
      </dsp:nvSpPr>
      <dsp:spPr>
        <a:xfrm>
          <a:off x="1293881" y="670787"/>
          <a:ext cx="4470262" cy="4470262"/>
        </a:xfrm>
        <a:prstGeom prst="blockArc">
          <a:avLst>
            <a:gd name="adj1" fmla="val 16200000"/>
            <a:gd name="adj2" fmla="val 0"/>
            <a:gd name="adj3" fmla="val 463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A3689-DAE7-BB4B-8791-6BEFFB321EE1}">
      <dsp:nvSpPr>
        <dsp:cNvPr id="0" name=""/>
        <dsp:cNvSpPr/>
      </dsp:nvSpPr>
      <dsp:spPr>
        <a:xfrm>
          <a:off x="2314576" y="1677986"/>
          <a:ext cx="2428872" cy="24558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200" kern="1200" dirty="0" smtClean="0"/>
            <a:t>Βαρύτητα</a:t>
          </a:r>
          <a:endParaRPr lang="el-GR" sz="3200" kern="1200" dirty="0"/>
        </a:p>
      </dsp:txBody>
      <dsp:txXfrm>
        <a:off x="2670276" y="2037639"/>
        <a:ext cx="1717472" cy="1736559"/>
      </dsp:txXfrm>
    </dsp:sp>
    <dsp:sp modelId="{2E0BCEA6-63E1-3145-A2C7-19F92171BB92}">
      <dsp:nvSpPr>
        <dsp:cNvPr id="0" name=""/>
        <dsp:cNvSpPr/>
      </dsp:nvSpPr>
      <dsp:spPr>
        <a:xfrm>
          <a:off x="2513298" y="-249563"/>
          <a:ext cx="2031429" cy="194439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Μας κρατάει στο έδαφος</a:t>
          </a:r>
          <a:endParaRPr lang="el-GR" sz="2400" kern="1200" dirty="0"/>
        </a:p>
      </dsp:txBody>
      <dsp:txXfrm>
        <a:off x="2810794" y="35187"/>
        <a:ext cx="1436437" cy="1374898"/>
      </dsp:txXfrm>
    </dsp:sp>
    <dsp:sp modelId="{9A37A39F-DB09-BC4A-8EC7-204359F686DB}">
      <dsp:nvSpPr>
        <dsp:cNvPr id="0" name=""/>
        <dsp:cNvSpPr/>
      </dsp:nvSpPr>
      <dsp:spPr>
        <a:xfrm>
          <a:off x="4696581" y="1933719"/>
          <a:ext cx="2031429" cy="194439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Διατηρεί το φεγγάρι σε τροχιά</a:t>
          </a:r>
          <a:endParaRPr lang="el-GR" sz="2400" kern="1200" dirty="0"/>
        </a:p>
      </dsp:txBody>
      <dsp:txXfrm>
        <a:off x="4994077" y="2218469"/>
        <a:ext cx="1436437" cy="1374898"/>
      </dsp:txXfrm>
    </dsp:sp>
    <dsp:sp modelId="{EAB126C2-111A-334C-A3AE-1F4326C2DFFE}">
      <dsp:nvSpPr>
        <dsp:cNvPr id="0" name=""/>
        <dsp:cNvSpPr/>
      </dsp:nvSpPr>
      <dsp:spPr>
        <a:xfrm>
          <a:off x="2513298" y="4117003"/>
          <a:ext cx="2031429" cy="1944398"/>
        </a:xfrm>
        <a:prstGeom prst="ellipse">
          <a:avLst/>
        </a:prstGeom>
        <a:gradFill rotWithShape="0">
          <a:gsLst>
            <a:gs pos="0">
              <a:schemeClr val="accent6">
                <a:lumMod val="75000"/>
              </a:schemeClr>
            </a:gs>
            <a:gs pos="50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5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Ελέγχει τον κόσμο μας</a:t>
          </a:r>
          <a:endParaRPr lang="el-GR" sz="2400" kern="1200" dirty="0"/>
        </a:p>
      </dsp:txBody>
      <dsp:txXfrm>
        <a:off x="2810794" y="4401753"/>
        <a:ext cx="1436437" cy="1374898"/>
      </dsp:txXfrm>
    </dsp:sp>
    <dsp:sp modelId="{E1B5EAEE-F3FB-E44A-B57D-EB0B05109224}">
      <dsp:nvSpPr>
        <dsp:cNvPr id="0" name=""/>
        <dsp:cNvSpPr/>
      </dsp:nvSpPr>
      <dsp:spPr>
        <a:xfrm>
          <a:off x="330014" y="1933719"/>
          <a:ext cx="2031429" cy="194439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kern="1200" dirty="0" smtClean="0"/>
            <a:t>Σταθερότητα των γαλαξιών</a:t>
          </a:r>
          <a:endParaRPr lang="el-GR" sz="2400" kern="1200" dirty="0"/>
        </a:p>
      </dsp:txBody>
      <dsp:txXfrm>
        <a:off x="627510" y="2218469"/>
        <a:ext cx="1436437" cy="1374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Σύμβολο κράτησης θέσης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Σύμβολο κράτησης θέσης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563F5-4B9E-5A4E-BC7E-EF3A5158CFAA}" type="datetimeFigureOut">
              <a:rPr lang="el-GR" smtClean="0"/>
              <a:t>17/4/18</a:t>
            </a:fld>
            <a:endParaRPr lang="el-GR"/>
          </a:p>
        </p:txBody>
      </p:sp>
      <p:sp>
        <p:nvSpPr>
          <p:cNvPr id="4" name="Σύμβολο κράτησης θέσης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Σύμβολο κράτησης θέσης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Σύμβολο κράτησης θέσης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63EC4-C04E-DD4B-A13D-5A862C541B7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907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Σύμβολο κράτησης θέσης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Σύμβολο κράτησης θέσης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Σύμβολο κράτησης θέσης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63EC4-C04E-DD4B-A13D-5A862C541B7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19935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Σύμβολο κράτησης θέσης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Σύμβολο κράτησης θέσης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Σύμβολο κράτησης θέσης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63EC4-C04E-DD4B-A13D-5A862C541B70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4573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ς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υπότιτλου υποδείγματος</a:t>
            </a:r>
            <a:endParaRPr lang="el-GR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09D7-6FE2-7347-B7D2-4636CD71DD9C}" type="datetime1">
              <a:rPr lang="el-GR" smtClean="0"/>
              <a:t>17/4/18</a:t>
            </a:fld>
            <a:endParaRPr lang="el-GR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" y="155735"/>
            <a:ext cx="1379220" cy="137922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676400" y="155735"/>
            <a:ext cx="2852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1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Παιδαγωγικό Τμήμα Δημοτικής Εκπαίδευσης </a:t>
            </a:r>
            <a:endParaRPr lang="el-GR" sz="11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3283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Σύμβολο κράτησης θέσης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F41C-45E8-5548-BA41-88F36108E172}" type="datetime1">
              <a:rPr lang="el-GR" smtClean="0"/>
              <a:t>17/4/18</a:t>
            </a:fld>
            <a:endParaRPr lang="el-GR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" y="155735"/>
            <a:ext cx="1379220" cy="13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Σύμβολο κράτησης θέσης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0F47E-D544-E144-8661-969A6EE70349}" type="datetime1">
              <a:rPr lang="el-GR" smtClean="0"/>
              <a:t>17/4/18</a:t>
            </a:fld>
            <a:endParaRPr lang="el-GR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1744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90688"/>
          </a:xfrm>
        </p:spPr>
        <p:txBody>
          <a:bodyPr/>
          <a:lstStyle/>
          <a:p>
            <a:r>
              <a:rPr lang="el-GR" dirty="0" smtClean="0"/>
              <a:t>Στυλ τίτλου υποδείγματος</a:t>
            </a:r>
            <a:endParaRPr lang="el-GR" dirty="0"/>
          </a:p>
        </p:txBody>
      </p:sp>
      <p:sp>
        <p:nvSpPr>
          <p:cNvPr id="3" name="Σύμβολο κράτησης θέσης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smtClean="0"/>
              <a:t>Στυλ κειμένου υποδείγματος</a:t>
            </a:r>
          </a:p>
          <a:p>
            <a:pPr lvl="1"/>
            <a:r>
              <a:rPr lang="el-GR" dirty="0" smtClean="0"/>
              <a:t>Δεύτερο επίπεδο</a:t>
            </a:r>
          </a:p>
          <a:p>
            <a:pPr lvl="2"/>
            <a:r>
              <a:rPr lang="el-GR" dirty="0" smtClean="0"/>
              <a:t>Τρίτο επίπεδο</a:t>
            </a:r>
          </a:p>
          <a:p>
            <a:pPr lvl="3"/>
            <a:r>
              <a:rPr lang="el-GR" dirty="0" smtClean="0"/>
              <a:t>Τέταρτο επίπεδο</a:t>
            </a:r>
          </a:p>
          <a:p>
            <a:pPr lvl="4"/>
            <a:r>
              <a:rPr lang="el-GR" dirty="0" smtClean="0"/>
              <a:t>Πέμπτο επίπεδο</a:t>
            </a:r>
            <a:endParaRPr lang="el-GR" dirty="0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4749-1EBA-C44F-867E-A51478D62797}" type="datetime1">
              <a:rPr lang="el-GR" smtClean="0"/>
              <a:t>17/4/18</a:t>
            </a:fld>
            <a:endParaRPr lang="el-GR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>
          <a:xfrm>
            <a:off x="3140529" y="6356349"/>
            <a:ext cx="4114800" cy="365125"/>
          </a:xfrm>
        </p:spPr>
        <p:txBody>
          <a:bodyPr/>
          <a:lstStyle>
            <a:lvl1pPr algn="l">
              <a:defRPr sz="16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" y="155735"/>
            <a:ext cx="1379220" cy="13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290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Σύμβολο κράτησης θέσης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FBE5-496B-6A4C-BB01-B0F2EBD5F787}" type="datetime1">
              <a:rPr lang="el-GR" smtClean="0"/>
              <a:t>17/4/18</a:t>
            </a:fld>
            <a:endParaRPr lang="el-GR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32788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Σύμβολο κράτησης θέσης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4" name="Σύμβολο κράτησης θέσης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5" name="Σύμβολο κράτησης θέσης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B455-D814-894C-9A35-B2EE8C82EC09}" type="datetime1">
              <a:rPr lang="el-GR" smtClean="0"/>
              <a:t>17/4/18</a:t>
            </a:fld>
            <a:endParaRPr lang="el-GR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Σύμβολο κράτησης θέσης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" y="155735"/>
            <a:ext cx="1379220" cy="13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846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Σύμβολο κράτησης θέσης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4" name="Σύμβολο κράτησης θέσης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5" name="Σύμβολο κράτησης θέσης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6" name="Σύμβολο κράτησης θέσης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7" name="Σύμβολο κράτησης θέσης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D4FE-230A-244C-BC8C-BEE46A75E746}" type="datetime1">
              <a:rPr lang="el-GR" smtClean="0"/>
              <a:t>17/4/18</a:t>
            </a:fld>
            <a:endParaRPr lang="el-GR"/>
          </a:p>
        </p:txBody>
      </p:sp>
      <p:sp>
        <p:nvSpPr>
          <p:cNvPr id="8" name="Σύμβολο κράτησης θέσης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9" name="Σύμβολο κράτησης θέσης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9445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Σύμβολο κράτησης θέσης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3AD5-EEFE-2D41-A7BD-B2DB7BEE3A27}" type="datetime1">
              <a:rPr lang="el-GR" smtClean="0"/>
              <a:t>17/4/18</a:t>
            </a:fld>
            <a:endParaRPr lang="el-GR"/>
          </a:p>
        </p:txBody>
      </p:sp>
      <p:sp>
        <p:nvSpPr>
          <p:cNvPr id="4" name="Σύμβολο κράτησης θέσης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Σύμβολο κράτησης θέσης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" y="155735"/>
            <a:ext cx="1379220" cy="13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5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Σύμβολο κράτησης θέσης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2987C-AE88-E542-BDC6-C4AB277DA803}" type="datetime1">
              <a:rPr lang="el-GR" smtClean="0"/>
              <a:t>17/4/18</a:t>
            </a:fld>
            <a:endParaRPr lang="el-GR"/>
          </a:p>
        </p:txBody>
      </p:sp>
      <p:sp>
        <p:nvSpPr>
          <p:cNvPr id="3" name="Σύμβολο κράτησης θέσης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4" name="Σύμβολο κράτησης θέσης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35201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Σύμβολο κράτησης θέσης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4" name="Σύμβολο κράτησης θέσης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5" name="Σύμβολο κράτησης θέσης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A21B-DAE3-AF45-B72F-BEB7F1A3E7AC}" type="datetime1">
              <a:rPr lang="el-GR" smtClean="0"/>
              <a:t>17/4/18</a:t>
            </a:fld>
            <a:endParaRPr lang="el-GR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Σύμβολο κράτησης θέσης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0189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τίτλου υποδείγματος</a:t>
            </a:r>
            <a:endParaRPr lang="el-GR"/>
          </a:p>
        </p:txBody>
      </p:sp>
      <p:sp>
        <p:nvSpPr>
          <p:cNvPr id="3" name="Σύμβολο κράτησης θέσης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Σύμβολο κράτησης θέσης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κειμένου υποδείγματος</a:t>
            </a:r>
          </a:p>
        </p:txBody>
      </p:sp>
      <p:sp>
        <p:nvSpPr>
          <p:cNvPr id="5" name="Σύμβολο κράτησης θέσης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3C496-842B-ED43-95BD-A533E1A01128}" type="datetime1">
              <a:rPr lang="el-GR" smtClean="0"/>
              <a:t>17/4/18</a:t>
            </a:fld>
            <a:endParaRPr lang="el-GR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Σύμβολο κράτησης θέσης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6796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Σύμβολο κράτησης θέσης τίτλου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smtClean="0"/>
              <a:t>Στυλ τίτλου υποδείγματος</a:t>
            </a:r>
            <a:endParaRPr lang="el-GR" dirty="0"/>
          </a:p>
        </p:txBody>
      </p:sp>
      <p:sp>
        <p:nvSpPr>
          <p:cNvPr id="3" name="Σύμβολο κράτησης θέσης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4" name="Σύμβολο κράτησης θέσης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FD78C-55FA-2545-8E30-6FEEAA9C3D97}" type="datetime1">
              <a:rPr lang="el-GR" smtClean="0"/>
              <a:t>17/4/18</a:t>
            </a:fld>
            <a:endParaRPr lang="el-GR"/>
          </a:p>
        </p:txBody>
      </p:sp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3"/>
          </p:nvPr>
        </p:nvSpPr>
        <p:spPr>
          <a:xfrm>
            <a:off x="3200400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el-GR" sz="1600" b="1" i="1" kern="1200" smtClean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l-GR" sz="1600" b="1" i="1" kern="1200" smtClean="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14E1CE25-774B-994B-A6A7-BDD99449AF52}" type="slidenum">
              <a:rPr lang="uk-UA" smtClean="0"/>
              <a:pPr/>
              <a:t>‹#›</a:t>
            </a:fld>
            <a:endParaRPr lang="uk-UA" dirty="0"/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86" y="4907652"/>
            <a:ext cx="3113315" cy="1950347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" y="155735"/>
            <a:ext cx="1379220" cy="137922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676400" y="155735"/>
            <a:ext cx="2852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1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Παιδαγωγικό Τμήμα Δημοτικής Εκπαίδευσης </a:t>
            </a:r>
            <a:endParaRPr lang="el-GR" sz="11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417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/>
              <a:t>Βογιατζή </a:t>
            </a:r>
            <a:r>
              <a:rPr lang="el-GR" dirty="0" smtClean="0"/>
              <a:t>Βαΐα</a:t>
            </a:r>
          </a:p>
          <a:p>
            <a:r>
              <a:rPr lang="el-GR" dirty="0" smtClean="0"/>
              <a:t>ΑΕΜ: </a:t>
            </a:r>
            <a:r>
              <a:rPr lang="el-GR" dirty="0"/>
              <a:t>4374</a:t>
            </a:r>
          </a:p>
        </p:txBody>
      </p:sp>
      <p:sp>
        <p:nvSpPr>
          <p:cNvPr id="4" name="Σύμβολο κράτησης θέσης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Σύμβολο κράτησης θέσης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2356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3" name="Σύμβολο κράτησης θέσης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 smtClean="0"/>
              <a:t>Τι είναι η βαρύτητα;</a:t>
            </a:r>
          </a:p>
          <a:p>
            <a:pPr marL="0" indent="0">
              <a:buNone/>
            </a:pPr>
            <a:endParaRPr lang="el-GR" dirty="0" smtClean="0"/>
          </a:p>
          <a:p>
            <a:r>
              <a:rPr lang="el-GR" dirty="0" smtClean="0"/>
              <a:t>Είναι μια δύναμη έλξης που υπάρχει μεταξύ </a:t>
            </a:r>
            <a:br>
              <a:rPr lang="el-GR" dirty="0" smtClean="0"/>
            </a:br>
            <a:r>
              <a:rPr lang="el-GR" dirty="0" smtClean="0"/>
              <a:t>οποιωνδήποτε δύο μαζών, σωμάτων η σωματιδίων. </a:t>
            </a:r>
          </a:p>
          <a:p>
            <a:r>
              <a:rPr lang="el-GR" dirty="0" smtClean="0"/>
              <a:t>Υπάρχει ανάμεσα σε όλα τα αντικείμενα, </a:t>
            </a:r>
            <a:br>
              <a:rPr lang="el-GR" dirty="0" smtClean="0"/>
            </a:br>
            <a:r>
              <a:rPr lang="el-GR" dirty="0" smtClean="0"/>
              <a:t>παντού στο σύμπαν.</a:t>
            </a:r>
            <a:endParaRPr lang="el-GR" dirty="0"/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887" y="1690688"/>
            <a:ext cx="1997199" cy="3994398"/>
          </a:xfrm>
          <a:prstGeom prst="rect">
            <a:avLst/>
          </a:prstGeom>
        </p:spPr>
      </p:pic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Σύμβολο κράτησης θέσης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1183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Ποιος ανακάλυψε τη βαρύτητα</a:t>
            </a:r>
            <a:endParaRPr lang="el-GR" dirty="0"/>
          </a:p>
        </p:txBody>
      </p:sp>
      <p:sp>
        <p:nvSpPr>
          <p:cNvPr id="3" name="Σύμβολο κράτησης θέσης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/>
              <a:t>Το </a:t>
            </a:r>
            <a:r>
              <a:rPr lang="el-GR" dirty="0" smtClean="0"/>
              <a:t>1666, ο </a:t>
            </a:r>
            <a:r>
              <a:rPr lang="el-GR" dirty="0"/>
              <a:t>23-χρονος </a:t>
            </a:r>
            <a:r>
              <a:rPr lang="el-GR" dirty="0" smtClean="0"/>
              <a:t>Ισαάκ Νεύτωνας καθόταν </a:t>
            </a:r>
            <a:r>
              <a:rPr lang="el-GR" dirty="0"/>
              <a:t>στον κήπο του σπιτιού του στο </a:t>
            </a:r>
            <a:r>
              <a:rPr lang="el-GR" dirty="0" err="1"/>
              <a:t>Woolsthorpe</a:t>
            </a:r>
            <a:r>
              <a:rPr lang="el-GR" dirty="0"/>
              <a:t> της Αγγλίας και ατενίζοντας πάνω στο φεγγάρι, είδε ένα μήλο να πέφτει από ένα δέντρο στο έδαφος</a:t>
            </a:r>
            <a:r>
              <a:rPr lang="el-GR" dirty="0" smtClean="0"/>
              <a:t>.</a:t>
            </a:r>
          </a:p>
          <a:p>
            <a:endParaRPr lang="el-GR" dirty="0" smtClean="0"/>
          </a:p>
          <a:p>
            <a:pPr marL="0" indent="0" algn="r">
              <a:buNone/>
            </a:pPr>
            <a:r>
              <a:rPr lang="el-GR" i="1" dirty="0" smtClean="0">
                <a:solidFill>
                  <a:schemeClr val="bg2">
                    <a:lumMod val="50000"/>
                  </a:schemeClr>
                </a:solidFill>
              </a:rPr>
              <a:t>«Θα </a:t>
            </a:r>
            <a:r>
              <a:rPr lang="el-GR" i="1" dirty="0">
                <a:solidFill>
                  <a:schemeClr val="bg2">
                    <a:lumMod val="50000"/>
                  </a:schemeClr>
                </a:solidFill>
              </a:rPr>
              <a:t>μπορούσε να υπάρχει μια παγκόσμια δύναμη που θα μπορούσε να εξηγήσει την κίνηση και του μήλου και του </a:t>
            </a:r>
            <a:r>
              <a:rPr lang="el-GR" i="1" dirty="0" smtClean="0">
                <a:solidFill>
                  <a:schemeClr val="bg2">
                    <a:lumMod val="50000"/>
                  </a:schemeClr>
                </a:solidFill>
              </a:rPr>
              <a:t>φεγγαριού;»</a:t>
            </a:r>
          </a:p>
          <a:p>
            <a:pPr marL="0" indent="0" algn="r">
              <a:buNone/>
            </a:pPr>
            <a:endParaRPr lang="el-GR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5" algn="just"/>
            <a:r>
              <a:rPr lang="el-GR" sz="2400" dirty="0" smtClean="0"/>
              <a:t>Η καθολική </a:t>
            </a:r>
            <a:r>
              <a:rPr lang="el-GR" sz="2400" dirty="0"/>
              <a:t>δύναμη για την οποία αναρωτήθηκε ήταν η βαρύτητα. Δύο χιλιάδες χρόνια πριν γεννηθεί ο Νεύτωνας, οι  Έλληνες φιλόσοφοι </a:t>
            </a:r>
            <a:r>
              <a:rPr lang="el-GR" sz="2800" dirty="0"/>
              <a:t>πίστευαν</a:t>
            </a:r>
            <a:r>
              <a:rPr lang="el-GR" sz="2400" dirty="0"/>
              <a:t> ότι τα «γήινα» αντικείμενα έλκονται προς την φυσική θέση τους, τη Γη.</a:t>
            </a:r>
          </a:p>
        </p:txBody>
      </p:sp>
      <p:sp>
        <p:nvSpPr>
          <p:cNvPr id="4" name="Σύμβολο κράτησης θέσης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Σύμβολο κράτησης θέσης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263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Πως μας επηρεάζει </a:t>
            </a:r>
            <a:br>
              <a:rPr lang="el-GR" dirty="0" smtClean="0"/>
            </a:br>
            <a:r>
              <a:rPr lang="el-GR" dirty="0" smtClean="0"/>
              <a:t>η βαρύτητα</a:t>
            </a:r>
            <a:endParaRPr lang="el-GR" dirty="0"/>
          </a:p>
        </p:txBody>
      </p:sp>
      <p:graphicFrame>
        <p:nvGraphicFramePr>
          <p:cNvPr id="4" name="Σύμβολο κράτησης θέσης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6205823"/>
              </p:ext>
            </p:extLst>
          </p:nvPr>
        </p:nvGraphicFramePr>
        <p:xfrm>
          <a:off x="5456723" y="727073"/>
          <a:ext cx="7058026" cy="5811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879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βαρύτητα στη σελήνη</a:t>
            </a:r>
            <a:endParaRPr lang="el-GR" dirty="0"/>
          </a:p>
        </p:txBody>
      </p:sp>
      <p:sp>
        <p:nvSpPr>
          <p:cNvPr id="3" name="Σύμβολο κράτησης θέσης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Η βαρύτητα στην επιφάνεια της Σελήνης είναι σε ένταση το 1/6 περίπου αυτής της Γης</a:t>
            </a:r>
            <a:r>
              <a:rPr lang="el-GR" dirty="0" smtClean="0"/>
              <a:t>.</a:t>
            </a:r>
          </a:p>
          <a:p>
            <a:r>
              <a:rPr lang="el-GR" dirty="0" smtClean="0"/>
              <a:t>Η ένταση της βαρύτητας στην επιφάνεια της σελήνης είναι το 1/6 της βαρύτητας της Γης. Δηλαδή αν κάποιος ζυγίζει 70 </a:t>
            </a:r>
            <a:r>
              <a:rPr lang="el-GR" dirty="0" err="1" smtClean="0"/>
              <a:t>kg</a:t>
            </a:r>
            <a:r>
              <a:rPr lang="el-GR" dirty="0" smtClean="0"/>
              <a:t> στη γη, στη σελήνη θα ζυγίζει 12,5</a:t>
            </a:r>
            <a:r>
              <a:rPr lang="el-GR" dirty="0"/>
              <a:t>!</a:t>
            </a:r>
          </a:p>
        </p:txBody>
      </p:sp>
      <p:sp>
        <p:nvSpPr>
          <p:cNvPr id="4" name="Σύμβολο κράτησης θέσης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Σύμβολο κράτησης θέσης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8961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Επίλογος</a:t>
            </a:r>
            <a:endParaRPr lang="el-GR" dirty="0"/>
          </a:p>
        </p:txBody>
      </p:sp>
      <p:sp>
        <p:nvSpPr>
          <p:cNvPr id="3" name="Σύμβολο κράτησης θέσης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 smtClean="0"/>
              <a:t>Σας ευχαριστώ..!</a:t>
            </a:r>
            <a:endParaRPr lang="el-GR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882" y="1690688"/>
            <a:ext cx="9010931" cy="5167312"/>
          </a:xfrm>
          <a:prstGeom prst="rect">
            <a:avLst/>
          </a:prstGeom>
        </p:spPr>
      </p:pic>
      <p:sp>
        <p:nvSpPr>
          <p:cNvPr id="5" name="Σύμβολο κράτησης θέσης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6" name="Σύμβολο κράτησης θέσης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CE25-774B-994B-A6A7-BDD99449AF52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9787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168</Words>
  <Application>Microsoft Macintosh PowerPoint</Application>
  <PresentationFormat>Ευρεία οθόνη</PresentationFormat>
  <Paragraphs>39</Paragraphs>
  <Slides>6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Θέμα του Office</vt:lpstr>
      <vt:lpstr>Η Βαρύτητα</vt:lpstr>
      <vt:lpstr>Η βαρύτητα</vt:lpstr>
      <vt:lpstr>Ποιος ανακάλυψε τη βαρύτητα</vt:lpstr>
      <vt:lpstr>Πως μας επηρεάζει  η βαρύτητα</vt:lpstr>
      <vt:lpstr>Η βαρύτητα στη σελήνη</vt:lpstr>
      <vt:lpstr>Επίλογος</vt:lpstr>
    </vt:vector>
  </TitlesOfParts>
  <Manager/>
  <Company/>
  <LinksUpToDate>false</LinksUpToDate>
  <SharedDoc>false</SharedDoc>
  <HyperlinkBase/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βαρύτητα</dc:title>
  <dc:subject/>
  <dc:creator>Βογιατζή Βαΐα - 4374</dc:creator>
  <cp:keywords/>
  <dc:description/>
  <cp:lastModifiedBy>Χρήστης του Microsoft Office</cp:lastModifiedBy>
  <cp:revision>27</cp:revision>
  <dcterms:created xsi:type="dcterms:W3CDTF">2018-04-16T20:39:45Z</dcterms:created>
  <dcterms:modified xsi:type="dcterms:W3CDTF">2018-04-17T20:56:41Z</dcterms:modified>
  <cp:category/>
</cp:coreProperties>
</file>